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276" r:id="rId4"/>
    <p:sldId id="275" r:id="rId5"/>
    <p:sldId id="272" r:id="rId6"/>
    <p:sldId id="259" r:id="rId7"/>
    <p:sldId id="265" r:id="rId8"/>
    <p:sldId id="257" r:id="rId9"/>
    <p:sldId id="269" r:id="rId10"/>
    <p:sldId id="271" r:id="rId11"/>
    <p:sldId id="268" r:id="rId12"/>
    <p:sldId id="260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6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BA9A03-8D46-2BAC-87F8-9469F3333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B54DE8C-A906-F96A-9C36-640C6F7CD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12CB0A-0F34-23CE-8124-55DC984E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FD8491-1E3B-28DA-39AC-F108421C6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A5A682-BB8E-2478-B683-F38D6078C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63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A8144-289E-75D6-8334-9951762B1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7B4B2C-710D-5552-0648-B7CAF8EDB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FA09A1-37B8-3E3C-2E41-3703BC67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323711-5D88-1304-F522-D7C44E4C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051F7E-7D4A-663B-5510-5C328702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48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F690148-43C7-97DF-F18C-A43779F65C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41217C-D7E0-099E-81AC-1434F7AF1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C2045-ACF7-4E85-8573-324A4ABD0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95F623-80EF-A35F-6308-F29666786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384CFB-6BA0-4A36-4B2D-0E136C072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71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516F05-87BD-66A5-35A0-F7C1958F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AE1C6C-D199-E5A8-38FB-7E01C66C8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F849AB-A6B1-03B2-2344-D892A958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1476F3-C1BF-0E33-4B68-9946C50FC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13C93A-D4A3-1E2E-7BE0-E3DE9CB8A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2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931B92-D17B-C1FE-90A7-92FCA693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E8F12C-6769-7327-3C3E-2555F7A1C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3531E7-79C9-403B-E397-5420BB5C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280AD-0EA2-2D49-8582-EF1B228D3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DBD909-FEC6-FA97-4B8E-4B152EFE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56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12B8B-AC1A-13AE-C0F2-65F6B2435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ACB308-A710-8230-6719-662242BEE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43CA8D-7389-F919-3D08-60704780E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3A84FA-D0EE-9144-6FB4-2720B112E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BDB060-301A-0C48-0BE1-E6FF8D42F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545192-2855-22A7-742E-B143C0008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89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9E44DC-43BD-5F92-8962-51D364B83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B87355-8597-863A-DA3A-BF16D8BA9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A19489-3EF4-9707-E6E6-D612C3DCA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A48919-5573-F667-A3F9-93679DC0C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2F1614-4762-8107-B5DC-C38AE3323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7F926B8-CCD3-2754-EACC-A37916287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5E9AD54-AA03-971E-58B3-8BA3590E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E074471-9108-6327-3B2D-B96DBD56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29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1C3DF-4B68-9CA4-C85E-1576898C0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2687436-5AB9-195A-E72A-52E31ABA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5E055D-785A-E87C-F473-ED2417901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537ED7-C1D6-49FF-483A-FB80D645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2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13F5411-6F76-2522-3D33-3698DD69A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BBDE1E-0982-264B-541F-F97806FE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7171FE-DC47-B8DB-7B9F-592ABF2F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26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93CBC-BC6D-E200-4EF1-BC4382B5C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EC5A81-5B8A-595B-438D-131C8BF2B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56CA5B-4D23-E83E-7DE5-C62657137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64B638-DFDD-E18B-85E5-CFD8F41B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F8858C-AF8C-EC5C-E0A6-446439E8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11BAA8-947D-5EA2-4D2C-472D94BC0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77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795950-D6E3-DB84-B7C5-19F633F6D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A7546-6D85-85E3-72C2-8EA2BCF504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6C9CAF-451B-C742-D024-68E767F07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BB65FA-2965-319E-FA16-560B4099F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D836D4-3179-DD77-852D-88C82F09A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86AD41-D121-63DF-F0BF-75D015F58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00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DF1FCBD-C047-D96E-AEAC-D7DECD87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26CCE0-B777-C0AB-F4A3-479C895E6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502455-E25B-D6B8-7D3A-9F830C4FC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55AC1-8AAE-420F-895A-3CE0BB0AD1C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197542-7111-5E61-28BA-ACDA1B5D9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FD65FF-CA2C-B2A4-4092-29770D21DA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84192-1C73-43F7-84D0-F3900AF2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23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usho.meti.go.jp/keiei/kakushin/2022/220616digitalplatform.html" TargetMode="External"/><Relationship Id="rId2" Type="http://schemas.openxmlformats.org/officeDocument/2006/relationships/hyperlink" Target="https://www.bosaitech-pf.go.jp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E:\KIOXI%20KUBO\03B%20&#25126;&#30053;&#22996;&#21729;&#20250;\&#25126;&#30053;&#25552;&#35328;WG\&#12469;&#12502;WG&#27963;&#21205;\&#12522;&#12531;&#12463;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lit.go.jp/scpf/about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ti.go.jp/policy/mono_info_service/digitalplatform/index.html" TargetMode="Externa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s.go.jp/jp/houan/220225/siryou1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it.go.jp/report/press/sogo10_hh_000216.html" TargetMode="External"/><Relationship Id="rId2" Type="http://schemas.openxmlformats.org/officeDocument/2006/relationships/hyperlink" Target="https://www.mlit.go.jp/seisakutokatsu/freight/butsuryu0310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hlw.go.jp/stf/seisakunitsuite/bunya/kenkou_iryou/iryou/johok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1C783D-373A-6D2D-0469-666A3FF19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スマートシティ官民連携プラットフォームとは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0EA89F-36EA-87AD-E728-983049D9D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サイバーとフィジカルを高度に融合した</a:t>
            </a:r>
            <a:r>
              <a:rPr kumimoji="1" lang="en-US" altLang="ja-JP" dirty="0"/>
              <a:t>Society 5.0 </a:t>
            </a:r>
            <a:r>
              <a:rPr kumimoji="1" lang="ja-JP" altLang="en-US" dirty="0"/>
              <a:t>の実現に向け、</a:t>
            </a:r>
            <a:r>
              <a:rPr kumimoji="1" lang="en-US" altLang="ja-JP" dirty="0"/>
              <a:t>AI</a:t>
            </a:r>
            <a:r>
              <a:rPr kumimoji="1" lang="ja-JP" altLang="en-US" dirty="0"/>
              <a:t>、</a:t>
            </a:r>
            <a:r>
              <a:rPr kumimoji="1" lang="en-US" altLang="ja-JP" dirty="0"/>
              <a:t>IoT</a:t>
            </a:r>
            <a:r>
              <a:rPr kumimoji="1" lang="ja-JP" altLang="en-US" dirty="0"/>
              <a:t>などの新技術やデータを活用したスマートシティをまちづくりの基本コンセプトとして位置付け、スマートシティの取組を官民連携で加速するため、自治体及び企業・研究機関、関係府省等を会員とする「スマートシティ官民連携プラットフォーム」を発足することとなりました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企業、大学・研究機関、地方公共団体、関係府省等から構成されるこのプラットフォームを軸に、官民が一体となって全国各地のスマートシティの取組を強力に推進している。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379865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509B7F-C87C-7333-24E2-021FCBDAB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防災　テクノロジープラットフォーム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E4984-EEA6-C737-8DC0-9239A9875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防災　テクノロジープラットフォーム</a:t>
            </a:r>
            <a:endParaRPr kumimoji="1" lang="en-US" altLang="ja-JP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　</a:t>
            </a:r>
            <a:r>
              <a:rPr kumimoji="1" lang="en-US" altLang="ja-JP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https://www.bosaitech-pf.go.jp/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endParaRPr kumimoji="1" lang="en-US" altLang="ja-JP" dirty="0"/>
          </a:p>
          <a:p>
            <a:r>
              <a:rPr kumimoji="1" lang="ja-JP" altLang="en-US" dirty="0"/>
              <a:t>デジタルプラットフォーム構築事業　中小</a:t>
            </a:r>
            <a:r>
              <a:rPr lang="ja-JP" altLang="en-US" dirty="0"/>
              <a:t>企業庁　</a:t>
            </a:r>
            <a:endParaRPr kumimoji="1" lang="ja-JP" altLang="en-US" dirty="0"/>
          </a:p>
          <a:p>
            <a:pPr marL="0" indent="0">
              <a:buNone/>
            </a:pPr>
            <a:r>
              <a:rPr kumimoji="1" lang="en-US" altLang="ja-JP" dirty="0">
                <a:hlinkClick r:id="rId3"/>
              </a:rPr>
              <a:t>https://www.chusho.meti.go.jp/keiei/kakushin/2022/220616digitalplatform.html</a:t>
            </a:r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588826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5601A7-E5E7-7FB6-5D46-35ACCD60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参考資料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F66928-5924-706B-93B7-CE8A7C4B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デジタルガバメント実行計画（令和２年１２月閣議決定）</a:t>
            </a:r>
            <a:endParaRPr kumimoji="1" lang="en-US" altLang="ja-JP" dirty="0"/>
          </a:p>
          <a:p>
            <a:r>
              <a:rPr lang="ja-JP" altLang="en-US" dirty="0"/>
              <a:t>次期総合物流施策大綱</a:t>
            </a:r>
            <a:endParaRPr lang="en-US" altLang="ja-JP" dirty="0"/>
          </a:p>
          <a:p>
            <a:r>
              <a:rPr kumimoji="1" lang="ja-JP" altLang="en-US" dirty="0"/>
              <a:t>第６期総合科学技術イノベーション計画</a:t>
            </a:r>
            <a:endParaRPr kumimoji="1" lang="en-US" altLang="ja-JP" dirty="0"/>
          </a:p>
          <a:p>
            <a:r>
              <a:rPr lang="ja-JP" altLang="en-US" dirty="0"/>
              <a:t>健康医療戦略推進法</a:t>
            </a:r>
            <a:endParaRPr lang="en-US" altLang="ja-JP" dirty="0"/>
          </a:p>
          <a:p>
            <a:r>
              <a:rPr kumimoji="1" lang="ja-JP" altLang="en-US" dirty="0"/>
              <a:t>グローバル農商工連携推進事業</a:t>
            </a:r>
            <a:endParaRPr kumimoji="1" lang="en-US" altLang="ja-JP" dirty="0"/>
          </a:p>
          <a:p>
            <a:r>
              <a:rPr lang="ja-JP" altLang="en-US" dirty="0"/>
              <a:t>サプライチェーン強靭化事業</a:t>
            </a:r>
            <a:endParaRPr lang="en-US" altLang="ja-JP" dirty="0"/>
          </a:p>
          <a:p>
            <a:r>
              <a:rPr lang="ja-JP" altLang="en-US" dirty="0">
                <a:hlinkClick r:id="rId2" action="ppaction://hlinkpres?slideindex=1&amp;slidetitle="/>
              </a:rPr>
              <a:t>デジタルプラットフォーム構築事業</a:t>
            </a:r>
            <a:endParaRPr lang="en-US" altLang="ja-JP" dirty="0"/>
          </a:p>
          <a:p>
            <a:r>
              <a:rPr kumimoji="1" lang="en-US" altLang="ja-JP" dirty="0" err="1"/>
              <a:t>Etc.etc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37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5601A7-E5E7-7FB6-5D46-35ACCD60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重要資料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F66928-5924-706B-93B7-CE8A7C4B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ディジタルガバメント実行計画（令和２年１２月閣議決定）</a:t>
            </a:r>
            <a:endParaRPr kumimoji="1" lang="en-US" altLang="ja-JP" dirty="0"/>
          </a:p>
          <a:p>
            <a:r>
              <a:rPr lang="ja-JP" altLang="en-US" dirty="0"/>
              <a:t>次期総合物流施策大綱</a:t>
            </a:r>
            <a:endParaRPr lang="en-US" altLang="ja-JP" dirty="0"/>
          </a:p>
          <a:p>
            <a:r>
              <a:rPr kumimoji="1" lang="ja-JP" altLang="en-US" dirty="0"/>
              <a:t>第６期科学技術イノベーション基本計画</a:t>
            </a:r>
            <a:endParaRPr kumimoji="1" lang="en-US" altLang="ja-JP" dirty="0"/>
          </a:p>
          <a:p>
            <a:r>
              <a:rPr kumimoji="1" lang="ja-JP" altLang="en-US" dirty="0"/>
              <a:t>農商工連携促進法</a:t>
            </a:r>
            <a:endParaRPr kumimoji="1" lang="en-US" altLang="ja-JP" dirty="0"/>
          </a:p>
          <a:p>
            <a:r>
              <a:rPr lang="ja-JP" altLang="en-US" dirty="0"/>
              <a:t>ビッグデータ利活用による新事業創出の推進</a:t>
            </a:r>
            <a:endParaRPr lang="en-US" altLang="ja-JP" dirty="0"/>
          </a:p>
          <a:p>
            <a:r>
              <a:rPr kumimoji="1" lang="ja-JP" altLang="en-US" dirty="0"/>
              <a:t>戦略的基盤技術高度化連携支援事業</a:t>
            </a:r>
            <a:endParaRPr kumimoji="1" lang="en-US" altLang="ja-JP" dirty="0"/>
          </a:p>
          <a:p>
            <a:r>
              <a:rPr lang="ja-JP" altLang="en-US" dirty="0"/>
              <a:t>デジタルプラットフォーム構築事業</a:t>
            </a:r>
            <a:endParaRPr lang="en-US" altLang="ja-JP" dirty="0"/>
          </a:p>
          <a:p>
            <a:r>
              <a:rPr kumimoji="1" lang="ja-JP" altLang="en-US" dirty="0"/>
              <a:t>医療介護</a:t>
            </a:r>
            <a:r>
              <a:rPr kumimoji="1" lang="en-US" altLang="ja-JP" dirty="0"/>
              <a:t>DX</a:t>
            </a:r>
            <a:r>
              <a:rPr kumimoji="1" lang="ja-JP" altLang="en-US" dirty="0"/>
              <a:t>の推進</a:t>
            </a:r>
            <a:endParaRPr kumimoji="1" lang="en-US" altLang="ja-JP" dirty="0"/>
          </a:p>
          <a:p>
            <a:r>
              <a:rPr lang="ja-JP" altLang="en-US" dirty="0"/>
              <a:t>バイオ戦略２０１９，２０２０　　</a:t>
            </a:r>
            <a:r>
              <a:rPr lang="en-US" altLang="ja-JP" dirty="0" err="1"/>
              <a:t>etc.etc</a:t>
            </a:r>
            <a:r>
              <a:rPr lang="en-US" altLang="ja-JP"/>
              <a:t>.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751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15B2EC-ABBE-AC39-7FAD-FE387DD85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1325563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スマートシティ官民連携プラットフォーム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4563A2-22CF-DC37-8EF7-A2C87502B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88039" cy="4351338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>
                <a:hlinkClick r:id="rId2"/>
              </a:rPr>
              <a:t>https://www.mlit.go.jp/scpf/about/index.html</a:t>
            </a:r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スマートシティ官民連携プラットフォーム事務局</a:t>
            </a:r>
          </a:p>
          <a:p>
            <a:r>
              <a:rPr lang="ja-JP" altLang="en-US" dirty="0"/>
              <a:t>事務局はスマートシティ官民連携プラットフォーム事務局とし、その運営は当局の委託業務の受託者であるデロイトトーマツが行います。</a:t>
            </a:r>
          </a:p>
          <a:p>
            <a:r>
              <a:rPr lang="en-US" altLang="ja-JP" dirty="0"/>
              <a:t>※</a:t>
            </a:r>
            <a:r>
              <a:rPr lang="ja-JP" altLang="en-US" dirty="0"/>
              <a:t>電話は国土交通省都市局都市計画課につながります。 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54B0C30-DBB3-6087-784D-F3AB92971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901499"/>
            <a:ext cx="10515600" cy="105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946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EFEF1-E9B0-58A5-A485-B69DEE615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04786"/>
            <a:ext cx="10515600" cy="746983"/>
          </a:xfrm>
        </p:spPr>
        <p:txBody>
          <a:bodyPr>
            <a:normAutofit/>
          </a:bodyPr>
          <a:lstStyle/>
          <a:p>
            <a:pPr fontAlgn="base"/>
            <a:r>
              <a:rPr lang="zh-TW" altLang="en-US" sz="3600" b="1" i="0" dirty="0">
                <a:solidFill>
                  <a:srgbClr val="111111"/>
                </a:solidFill>
                <a:effectLst/>
                <a:latin typeface="Noto Sans CJK JP Bold"/>
              </a:rPr>
              <a:t>会員情報（令和５年２月２６日時点）</a:t>
            </a:r>
            <a:endParaRPr kumimoji="1" lang="ja-JP" altLang="en-US" sz="36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5F6FAF6-055F-49C6-7760-6DCEA7841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61535" y="-11862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40" rIns="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>
                <a:ln>
                  <a:noFill/>
                </a:ln>
                <a:solidFill>
                  <a:srgbClr val="111111"/>
                </a:solidFill>
                <a:effectLst/>
                <a:latin typeface="Arial" panose="020B0604020202020204" pitchFamily="34" charset="0"/>
                <a:ea typeface="Noto Sans CJK JP Bold"/>
              </a:rPr>
              <a:t>会員情報（令和５年２月２６日時点）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871E0927-99EC-444E-A529-7D1A816070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987953"/>
              </p:ext>
            </p:extLst>
          </p:nvPr>
        </p:nvGraphicFramePr>
        <p:xfrm>
          <a:off x="1054100" y="1112108"/>
          <a:ext cx="10083800" cy="52676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94937">
                  <a:extLst>
                    <a:ext uri="{9D8B030D-6E8A-4147-A177-3AD203B41FA5}">
                      <a16:colId xmlns:a16="http://schemas.microsoft.com/office/drawing/2014/main" val="3861540438"/>
                    </a:ext>
                  </a:extLst>
                </a:gridCol>
                <a:gridCol w="3302036">
                  <a:extLst>
                    <a:ext uri="{9D8B030D-6E8A-4147-A177-3AD203B41FA5}">
                      <a16:colId xmlns:a16="http://schemas.microsoft.com/office/drawing/2014/main" val="1749416679"/>
                    </a:ext>
                  </a:extLst>
                </a:gridCol>
                <a:gridCol w="4086827">
                  <a:extLst>
                    <a:ext uri="{9D8B030D-6E8A-4147-A177-3AD203B41FA5}">
                      <a16:colId xmlns:a16="http://schemas.microsoft.com/office/drawing/2014/main" val="540019912"/>
                    </a:ext>
                  </a:extLst>
                </a:gridCol>
              </a:tblGrid>
              <a:tr h="577668">
                <a:tc>
                  <a:txBody>
                    <a:bodyPr/>
                    <a:lstStyle/>
                    <a:p>
                      <a:pPr algn="ctr" fontAlgn="base"/>
                      <a:r>
                        <a:rPr lang="ja-JP" altLang="en-US" sz="3200" b="0" i="0" dirty="0">
                          <a:effectLst/>
                          <a:latin typeface="Noto Sans CJK JP Regular"/>
                        </a:rPr>
                        <a:t>種別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ja-JP" altLang="en-US" sz="3200" b="0" i="0" dirty="0">
                          <a:effectLst/>
                        </a:rPr>
                        <a:t>会員数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439463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algn="l" fontAlgn="base"/>
                      <a:r>
                        <a:rPr lang="ja-JP" altLang="en-US" sz="3200" b="0" dirty="0">
                          <a:effectLst/>
                        </a:rPr>
                        <a:t>一号会員</a:t>
                      </a:r>
                      <a:endParaRPr lang="ja-JP" altLang="en-US" sz="3200" b="0" i="0" dirty="0">
                        <a:effectLst/>
                        <a:latin typeface="Noto Sans CJK JP Regular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altLang="ja-JP" sz="3200" b="0" dirty="0">
                          <a:effectLst/>
                        </a:rPr>
                        <a:t>642</a:t>
                      </a:r>
                      <a:r>
                        <a:rPr lang="ja-JP" altLang="en-US" sz="3200" b="0" dirty="0">
                          <a:effectLst/>
                        </a:rPr>
                        <a:t>団体</a:t>
                      </a:r>
                      <a:endParaRPr lang="ja-JP" altLang="en-US" sz="3200" b="0" i="0" dirty="0">
                        <a:effectLst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/>
                        <a:t>　　　</a:t>
                      </a:r>
                      <a:r>
                        <a:rPr kumimoji="1" lang="ja-JP" altLang="en-US" sz="3200" b="0" dirty="0"/>
                        <a:t>補足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277829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algn="l" fontAlgn="base"/>
                      <a:r>
                        <a:rPr lang="ja-JP" altLang="en-US" sz="1400" b="0" i="0" dirty="0">
                          <a:effectLst/>
                          <a:latin typeface="Noto Sans CJK JP Regular"/>
                        </a:rPr>
                        <a:t>　　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base"/>
                      <a:endParaRPr lang="ja-JP" altLang="en-US" sz="3200" b="0" i="0" dirty="0">
                        <a:effectLst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837312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algn="l" fontAlgn="base"/>
                      <a:r>
                        <a:rPr lang="ja-JP" altLang="en-US" sz="3200" b="0" dirty="0">
                          <a:effectLst/>
                        </a:rPr>
                        <a:t>二号会員</a:t>
                      </a:r>
                      <a:endParaRPr lang="ja-JP" altLang="en-US" sz="3200" b="0" i="0" dirty="0">
                        <a:effectLst/>
                        <a:latin typeface="Noto Sans CJK JP Regular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altLang="ja-JP" sz="3200" b="0" dirty="0">
                          <a:effectLst/>
                        </a:rPr>
                        <a:t>12</a:t>
                      </a:r>
                      <a:r>
                        <a:rPr lang="ja-JP" altLang="en-US" sz="3200" b="0" dirty="0">
                          <a:effectLst/>
                        </a:rPr>
                        <a:t>団体</a:t>
                      </a:r>
                      <a:endParaRPr lang="ja-JP" altLang="en-US" sz="3200" b="0" i="0" dirty="0">
                        <a:effectLst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030398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algn="l" fontAlgn="base"/>
                      <a:endParaRPr lang="ja-JP" altLang="en-US" sz="3200" b="0" i="0" dirty="0">
                        <a:effectLst/>
                        <a:latin typeface="Noto Sans CJK JP Regular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base"/>
                      <a:endParaRPr lang="ja-JP" altLang="en-US" sz="3200" b="0" i="0" dirty="0">
                        <a:effectLst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313724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algn="l" fontAlgn="base"/>
                      <a:r>
                        <a:rPr lang="ja-JP" altLang="en-US" sz="3200" b="0" dirty="0">
                          <a:effectLst/>
                        </a:rPr>
                        <a:t>三号会員</a:t>
                      </a:r>
                      <a:endParaRPr lang="ja-JP" altLang="en-US" sz="3200" b="0" i="0" dirty="0">
                        <a:effectLst/>
                        <a:latin typeface="Noto Sans CJK JP Regular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altLang="ja-JP" sz="3200" b="0" dirty="0">
                          <a:effectLst/>
                        </a:rPr>
                        <a:t>2</a:t>
                      </a:r>
                      <a:r>
                        <a:rPr lang="ja-JP" altLang="en-US" sz="3200" b="0" dirty="0">
                          <a:effectLst/>
                        </a:rPr>
                        <a:t>団体</a:t>
                      </a:r>
                      <a:endParaRPr lang="ja-JP" altLang="en-US" sz="3200" b="0" i="0" dirty="0">
                        <a:effectLst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経団連、</a:t>
                      </a:r>
                      <a:r>
                        <a:rPr kumimoji="1" lang="en-US" altLang="ja-JP" sz="3200" dirty="0"/>
                        <a:t>COCN</a:t>
                      </a:r>
                      <a:r>
                        <a:rPr kumimoji="1" lang="ja-JP" altLang="en-US" sz="3200" dirty="0">
                          <a:highlight>
                            <a:srgbClr val="FFFF00"/>
                          </a:highlight>
                        </a:rPr>
                        <a:t>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760057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algn="l" fontAlgn="base"/>
                      <a:endParaRPr lang="ja-JP" altLang="en-US" sz="3200" b="0" i="0" dirty="0">
                        <a:effectLst/>
                        <a:latin typeface="Noto Sans CJK JP Regular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base"/>
                      <a:endParaRPr lang="ja-JP" altLang="en-US" sz="3200" b="0" i="0" dirty="0">
                        <a:effectLst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highlight>
                            <a:srgbClr val="FFFF00"/>
                          </a:highlight>
                        </a:rPr>
                        <a:t>SIC</a:t>
                      </a:r>
                      <a:r>
                        <a:rPr kumimoji="1" lang="ja-JP" altLang="en-US" sz="3200" dirty="0">
                          <a:highlight>
                            <a:srgbClr val="FFFF00"/>
                          </a:highlight>
                        </a:rPr>
                        <a:t>の目標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16786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algn="l" fontAlgn="base"/>
                      <a:r>
                        <a:rPr lang="ja-JP" altLang="en-US" sz="3200" b="0">
                          <a:effectLst/>
                        </a:rPr>
                        <a:t>オブザーバー</a:t>
                      </a:r>
                      <a:endParaRPr lang="ja-JP" altLang="en-US" sz="3200" b="0" i="0">
                        <a:effectLst/>
                        <a:latin typeface="Noto Sans CJK JP Regular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altLang="ja-JP" sz="3200" b="0" dirty="0">
                          <a:effectLst/>
                        </a:rPr>
                        <a:t>279</a:t>
                      </a:r>
                      <a:r>
                        <a:rPr lang="ja-JP" altLang="en-US" sz="3200" b="0" dirty="0">
                          <a:effectLst/>
                        </a:rPr>
                        <a:t>団体</a:t>
                      </a:r>
                      <a:endParaRPr lang="ja-JP" altLang="en-US" sz="3200" b="0" i="0" dirty="0">
                        <a:effectLst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250824"/>
                  </a:ext>
                </a:extLst>
              </a:tr>
              <a:tr h="634654">
                <a:tc>
                  <a:txBody>
                    <a:bodyPr/>
                    <a:lstStyle/>
                    <a:p>
                      <a:pPr algn="l" fontAlgn="base"/>
                      <a:r>
                        <a:rPr lang="ja-JP" altLang="en-US" sz="3200" b="0" dirty="0">
                          <a:effectLst/>
                        </a:rPr>
                        <a:t>合計</a:t>
                      </a:r>
                      <a:endParaRPr lang="ja-JP" altLang="en-US" sz="3200" b="0" i="0" dirty="0">
                        <a:effectLst/>
                        <a:latin typeface="Noto Sans CJK JP Regular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altLang="ja-JP" sz="3200" b="0" dirty="0">
                          <a:effectLst/>
                        </a:rPr>
                        <a:t>935</a:t>
                      </a:r>
                      <a:r>
                        <a:rPr lang="ja-JP" altLang="en-US" sz="3200" b="0" dirty="0">
                          <a:effectLst/>
                        </a:rPr>
                        <a:t>団体</a:t>
                      </a:r>
                      <a:endParaRPr lang="ja-JP" altLang="en-US" sz="3200" b="0" i="0" dirty="0">
                        <a:effectLst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674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73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4DC4DE-7E71-5229-2505-DF58B5BE9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077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会員募集中　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698FAE16-4AF2-EE4F-0CE2-CD7F3D9E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411" y="801666"/>
            <a:ext cx="10785389" cy="56912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一号会員　次のいずれかに該当するもの</a:t>
            </a:r>
          </a:p>
          <a:p>
            <a:pPr marL="271463" indent="0">
              <a:buNone/>
            </a:pPr>
            <a:r>
              <a:rPr lang="ja-JP" altLang="en-US" sz="2300" dirty="0"/>
              <a:t>イ　内閣府「戦略的イノベーション創造プログラム（</a:t>
            </a:r>
            <a:r>
              <a:rPr lang="en-US" altLang="ja-JP" sz="2300" dirty="0"/>
              <a:t>SIP</a:t>
            </a:r>
            <a:r>
              <a:rPr lang="ja-JP" altLang="en-US" sz="2300" dirty="0"/>
              <a:t>）第</a:t>
            </a:r>
            <a:r>
              <a:rPr lang="en-US" altLang="ja-JP" sz="2300" dirty="0"/>
              <a:t>2</a:t>
            </a:r>
            <a:r>
              <a:rPr lang="ja-JP" altLang="en-US" sz="2300" dirty="0"/>
              <a:t>期／ビッグデータ・</a:t>
            </a:r>
            <a:r>
              <a:rPr lang="en-US" altLang="ja-JP" sz="2300" dirty="0"/>
              <a:t>AI</a:t>
            </a:r>
            <a:r>
              <a:rPr lang="ja-JP" altLang="en-US" sz="2300" dirty="0"/>
              <a:t>を活　用したサイバー空間基盤技術」のうち「アーキテクチャ構築等」の実施団体及び未来技術社会実装事業の実施団体</a:t>
            </a:r>
          </a:p>
          <a:p>
            <a:pPr marL="271463" indent="0">
              <a:buNone/>
            </a:pPr>
            <a:r>
              <a:rPr lang="ja-JP" altLang="en-US" sz="2300" dirty="0"/>
              <a:t>ロ　総務省データ利活用型スマートシティ推進事業、データ連携促進型スマートシティ推進事業及び地域課題解決のためのスマートシティ推進事業の実施団体</a:t>
            </a:r>
          </a:p>
          <a:p>
            <a:pPr marL="271463" indent="0">
              <a:buNone/>
            </a:pPr>
            <a:r>
              <a:rPr lang="ja-JP" altLang="en-US" sz="2300" dirty="0"/>
              <a:t>ハ　経済産業省パイロット地域分析事業及び地域新</a:t>
            </a:r>
            <a:r>
              <a:rPr lang="en-US" altLang="ja-JP" sz="2300" dirty="0" err="1"/>
              <a:t>MaaS</a:t>
            </a:r>
            <a:r>
              <a:rPr lang="ja-JP" altLang="en-US" sz="2300" dirty="0"/>
              <a:t>創出推進事業の実施団体</a:t>
            </a:r>
          </a:p>
          <a:p>
            <a:pPr marL="271463" indent="0">
              <a:buNone/>
            </a:pPr>
            <a:r>
              <a:rPr lang="ja-JP" altLang="en-US" sz="2300" dirty="0"/>
              <a:t>ニ　国土交通省スマートシティ推進パートナー</a:t>
            </a:r>
            <a:r>
              <a:rPr lang="en-US" altLang="ja-JP" sz="2300" dirty="0"/>
              <a:t>(</a:t>
            </a:r>
            <a:r>
              <a:rPr lang="ja-JP" altLang="en-US" sz="2300" dirty="0"/>
              <a:t>コンソーシアム及びコンソーシアムを構成する団体</a:t>
            </a:r>
            <a:r>
              <a:rPr lang="en-US" altLang="ja-JP" sz="2300" dirty="0"/>
              <a:t>)</a:t>
            </a:r>
            <a:r>
              <a:rPr lang="ja-JP" altLang="en-US" sz="2300" dirty="0"/>
              <a:t>、スマートシティ実装化支援事業の実施団体及び新モビリティサービス推進事業の実施団体</a:t>
            </a:r>
          </a:p>
          <a:p>
            <a:pPr marL="271463" indent="0">
              <a:buNone/>
            </a:pPr>
            <a:r>
              <a:rPr lang="ja-JP" altLang="en-US" sz="2300" dirty="0"/>
              <a:t>ホ　その他スマートシティ推進に資する関係府省庁の事業に取り組む団体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二号会員　関係府省庁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三号会員　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sz="2400" dirty="0"/>
              <a:t>スマートシティの取組や推進に関する報告・提言を発出し、提出した経済団体及び学術団体</a:t>
            </a:r>
          </a:p>
          <a:p>
            <a:pPr marL="0" indent="0">
              <a:buNone/>
            </a:pPr>
            <a:r>
              <a:rPr lang="ja-JP" altLang="en-US" sz="2400" dirty="0"/>
              <a:t>オブザーバー　スマートシティの推進に意欲のある地方公共団体、民間団体等のうちスマートシティ推進に資するシーズ又はニーズの提案等を書面により提出した団体</a:t>
            </a:r>
          </a:p>
        </p:txBody>
      </p:sp>
    </p:spTree>
    <p:extLst>
      <p:ext uri="{BB962C8B-B14F-4D97-AF65-F5344CB8AC3E}">
        <p14:creationId xmlns:p14="http://schemas.microsoft.com/office/powerpoint/2010/main" val="81836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0DDE63-2516-3AA7-F106-A86F041EE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399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スマートシティ　事業の内容</a:t>
            </a:r>
          </a:p>
        </p:txBody>
      </p:sp>
      <p:sp>
        <p:nvSpPr>
          <p:cNvPr id="25" name="コンテンツ プレースホルダー 24">
            <a:extLst>
              <a:ext uri="{FF2B5EF4-FFF2-40B4-BE49-F238E27FC236}">
                <a16:creationId xmlns:a16="http://schemas.microsoft.com/office/drawing/2014/main" id="{FD44C2D1-2136-463D-CBCD-3B96A4781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138"/>
            <a:ext cx="10515600" cy="48840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エリア</a:t>
            </a:r>
            <a:r>
              <a:rPr lang="en-US" altLang="ja-JP" dirty="0"/>
              <a:t>:</a:t>
            </a:r>
          </a:p>
          <a:p>
            <a:pPr marL="0" indent="0">
              <a:buNone/>
            </a:pPr>
            <a:r>
              <a:rPr lang="ja-JP" altLang="en-US" dirty="0"/>
              <a:t>北海道 東北 関東 北陸 中部 近畿 中国 四国 九州・沖縄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機　関</a:t>
            </a:r>
            <a:r>
              <a:rPr lang="en-US" altLang="ja-JP" dirty="0"/>
              <a:t>:</a:t>
            </a:r>
          </a:p>
          <a:p>
            <a:pPr marL="0" indent="0">
              <a:buNone/>
            </a:pPr>
            <a:r>
              <a:rPr lang="ja-JP" altLang="en-US" dirty="0"/>
              <a:t>内閣府「ＳＩＰアーキテクチャ構築及び実証研究」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内閣府「未来技術等社会実装事業」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総務省「地域課題解決のためのスマートシティ推進事業」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経産省「地域新</a:t>
            </a:r>
            <a:r>
              <a:rPr lang="en-US" altLang="ja-JP" dirty="0" err="1"/>
              <a:t>MaaS</a:t>
            </a:r>
            <a:r>
              <a:rPr lang="ja-JP" altLang="en-US" dirty="0"/>
              <a:t>創出推進事業」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国交省「スマートシティ実装化支援事業」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国交省「日本版</a:t>
            </a:r>
            <a:r>
              <a:rPr lang="en-US" altLang="ja-JP" dirty="0" err="1"/>
              <a:t>MaaS</a:t>
            </a:r>
            <a:r>
              <a:rPr lang="ja-JP" altLang="en-US" dirty="0"/>
              <a:t>推進・支援事業」</a:t>
            </a:r>
          </a:p>
        </p:txBody>
      </p:sp>
    </p:spTree>
    <p:extLst>
      <p:ext uri="{BB962C8B-B14F-4D97-AF65-F5344CB8AC3E}">
        <p14:creationId xmlns:p14="http://schemas.microsoft.com/office/powerpoint/2010/main" val="1857042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F88A4-102F-7EEC-8713-17809BF43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b="1" dirty="0"/>
              <a:t>官民ファンドと「官民連携プラットフォーム」の流行（</a:t>
            </a:r>
            <a:r>
              <a:rPr lang="en-US" altLang="ja-JP" sz="3200" b="1" dirty="0"/>
              <a:t>PPP/PFI)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602262-6FE9-AF0F-3CC1-7727463CA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279"/>
            <a:ext cx="10515600" cy="4598684"/>
          </a:xfrm>
        </p:spPr>
        <p:txBody>
          <a:bodyPr>
            <a:normAutofit fontScale="85000" lnSpcReduction="20000"/>
          </a:bodyPr>
          <a:lstStyle/>
          <a:p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sz="3800" b="1" dirty="0">
                <a:solidFill>
                  <a:srgbClr val="FF0000"/>
                </a:solidFill>
              </a:rPr>
              <a:t>スマートシテイ官民連携プラットフォーム</a:t>
            </a:r>
            <a:endParaRPr kumimoji="1" lang="en-US" altLang="ja-JP" sz="3800" b="1" dirty="0">
              <a:solidFill>
                <a:srgbClr val="FF0000"/>
              </a:solidFill>
            </a:endParaRPr>
          </a:p>
          <a:p>
            <a:endParaRPr kumimoji="1" lang="en-US" altLang="ja-JP" b="1" dirty="0">
              <a:solidFill>
                <a:schemeClr val="accent1"/>
              </a:solidFill>
            </a:endParaRPr>
          </a:p>
          <a:p>
            <a:r>
              <a:rPr lang="ja-JP" altLang="en-US" b="1" dirty="0"/>
              <a:t>地方創生</a:t>
            </a:r>
            <a:r>
              <a:rPr lang="en-US" altLang="ja-JP" b="1" dirty="0"/>
              <a:t>SDG</a:t>
            </a:r>
            <a:r>
              <a:rPr lang="ja-JP" altLang="en-US" b="1" dirty="0"/>
              <a:t>ｓ官民連携プラットフォーム</a:t>
            </a:r>
            <a:endParaRPr lang="en-US" altLang="ja-JP" b="1" dirty="0"/>
          </a:p>
          <a:p>
            <a:r>
              <a:rPr kumimoji="1" lang="ja-JP" altLang="en-US" b="1" dirty="0">
                <a:solidFill>
                  <a:schemeClr val="accent1"/>
                </a:solidFill>
              </a:rPr>
              <a:t>防災テクノロジー官民連携プラットフォーム</a:t>
            </a:r>
            <a:endParaRPr kumimoji="1" lang="en-US" altLang="ja-JP" b="1" dirty="0">
              <a:solidFill>
                <a:schemeClr val="accent1"/>
              </a:solidFill>
            </a:endParaRPr>
          </a:p>
          <a:p>
            <a:r>
              <a:rPr lang="ja-JP" altLang="en-US" b="1" dirty="0"/>
              <a:t>フードサプライチェーン</a:t>
            </a:r>
            <a:r>
              <a:rPr kumimoji="1" lang="ja-JP" altLang="en-US" b="1" dirty="0"/>
              <a:t>官民連携プラットフォーム</a:t>
            </a:r>
            <a:endParaRPr kumimoji="1" lang="en-US" altLang="ja-JP" b="1" dirty="0"/>
          </a:p>
          <a:p>
            <a:r>
              <a:rPr lang="ja-JP" altLang="en-US" b="1" dirty="0">
                <a:solidFill>
                  <a:schemeClr val="accent1"/>
                </a:solidFill>
              </a:rPr>
              <a:t>全国医療情報</a:t>
            </a:r>
            <a:r>
              <a:rPr kumimoji="1" lang="ja-JP" altLang="en-US" b="1" dirty="0">
                <a:solidFill>
                  <a:schemeClr val="accent1"/>
                </a:solidFill>
              </a:rPr>
              <a:t>プラットフォーム</a:t>
            </a:r>
            <a:endParaRPr kumimoji="1" lang="en-US" altLang="ja-JP" b="1" dirty="0">
              <a:solidFill>
                <a:schemeClr val="accent1"/>
              </a:solidFill>
            </a:endParaRPr>
          </a:p>
          <a:p>
            <a:r>
              <a:rPr lang="ja-JP" altLang="en-US" b="1" dirty="0"/>
              <a:t>グリーンインフラ</a:t>
            </a:r>
            <a:r>
              <a:rPr kumimoji="1" lang="ja-JP" altLang="en-US" b="1" dirty="0"/>
              <a:t>官民連携プラットフォーム</a:t>
            </a:r>
            <a:endParaRPr kumimoji="1" lang="en-US" altLang="ja-JP" b="1" dirty="0"/>
          </a:p>
          <a:p>
            <a:r>
              <a:rPr kumimoji="1" lang="ja-JP" altLang="en-US" b="1" dirty="0">
                <a:solidFill>
                  <a:schemeClr val="accent5"/>
                </a:solidFill>
              </a:rPr>
              <a:t>孤独・孤立対策官民連携プラットフォーム</a:t>
            </a:r>
            <a:endParaRPr kumimoji="1" lang="en-US" altLang="ja-JP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sz="3600" b="1" dirty="0">
                <a:highlight>
                  <a:srgbClr val="FFFF00"/>
                </a:highlight>
              </a:rPr>
              <a:t>SIC</a:t>
            </a:r>
            <a:r>
              <a:rPr lang="ja-JP" altLang="en-US" sz="3600" b="1" dirty="0">
                <a:highlight>
                  <a:srgbClr val="FFFF00"/>
                </a:highlight>
              </a:rPr>
              <a:t>からエコシステムの構築を通して</a:t>
            </a:r>
            <a:endParaRPr lang="en-US" altLang="ja-JP" sz="3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ja-JP" altLang="en-US" sz="3600" b="1" dirty="0">
                <a:highlight>
                  <a:srgbClr val="FFFF00"/>
                </a:highlight>
              </a:rPr>
              <a:t>　　システム提案の可能性</a:t>
            </a:r>
            <a:endParaRPr kumimoji="1" lang="en-US" altLang="ja-JP" sz="36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654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252BBA-DE3E-A8D4-60A4-41EF71C9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88" y="132212"/>
            <a:ext cx="10515600" cy="807239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政府重点施策と政策提言サブ</a:t>
            </a:r>
            <a:r>
              <a:rPr kumimoji="1" lang="en-US" altLang="ja-JP" sz="2400" dirty="0"/>
              <a:t>WG</a:t>
            </a:r>
            <a:r>
              <a:rPr kumimoji="1" lang="ja-JP" altLang="en-US" sz="2400" dirty="0"/>
              <a:t>の活動の対応表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03358B7-1F77-CC8D-F48E-1A32DEF78F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718849"/>
              </p:ext>
            </p:extLst>
          </p:nvPr>
        </p:nvGraphicFramePr>
        <p:xfrm>
          <a:off x="819509" y="1191745"/>
          <a:ext cx="10653624" cy="5564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712">
                  <a:extLst>
                    <a:ext uri="{9D8B030D-6E8A-4147-A177-3AD203B41FA5}">
                      <a16:colId xmlns:a16="http://schemas.microsoft.com/office/drawing/2014/main" val="4190742585"/>
                    </a:ext>
                  </a:extLst>
                </a:gridCol>
                <a:gridCol w="1080627">
                  <a:extLst>
                    <a:ext uri="{9D8B030D-6E8A-4147-A177-3AD203B41FA5}">
                      <a16:colId xmlns:a16="http://schemas.microsoft.com/office/drawing/2014/main" val="1756507196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426010247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1758304299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2968996705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1762030498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24020186"/>
                    </a:ext>
                  </a:extLst>
                </a:gridCol>
              </a:tblGrid>
              <a:tr h="1980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/>
                        <a:t>サブグループ</a:t>
                      </a:r>
                      <a:endParaRPr kumimoji="1" lang="en-US" altLang="ja-JP" sz="1600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sz="1400" dirty="0"/>
                        <a:t>政府重点項目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エネルギー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金融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防災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ロジスティックス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ヘルスケア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科学技術</a:t>
                      </a:r>
                    </a:p>
                  </a:txBody>
                  <a:tcPr vert="eaVert" anchor="ctr"/>
                </a:tc>
                <a:extLst>
                  <a:ext uri="{0D108BD9-81ED-4DB2-BD59-A6C34878D82A}">
                    <a16:rowId xmlns:a16="http://schemas.microsoft.com/office/drawing/2014/main" val="2758371804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スマートシティ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807377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地方創成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814433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行政</a:t>
                      </a:r>
                      <a:r>
                        <a:rPr kumimoji="1" lang="en-US" altLang="ja-JP" dirty="0"/>
                        <a:t>DX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423009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防災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1604011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国民健康データ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502931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フードチェーン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9089586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err="1"/>
                        <a:t>MaaS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628419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5E66084-FAC7-2EB3-C504-92325F2E1287}"/>
              </a:ext>
            </a:extLst>
          </p:cNvPr>
          <p:cNvCxnSpPr>
            <a:cxnSpLocks/>
          </p:cNvCxnSpPr>
          <p:nvPr/>
        </p:nvCxnSpPr>
        <p:spPr>
          <a:xfrm>
            <a:off x="840775" y="1234277"/>
            <a:ext cx="1944956" cy="193131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658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7162FB-6CF7-0801-1C36-8CBA1A5BD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2552"/>
            <a:ext cx="10515600" cy="2122574"/>
          </a:xfrm>
        </p:spPr>
        <p:txBody>
          <a:bodyPr>
            <a:normAutofit fontScale="9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200" dirty="0">
                <a:hlinkClick r:id="rId2" action="ppaction://hlinksldjump"/>
              </a:rPr>
              <a:t>デジタルプラットフォーム構築事業</a:t>
            </a:r>
            <a:br>
              <a:rPr kumimoji="1" lang="en-US" altLang="ja-JP" sz="3200" dirty="0"/>
            </a:br>
            <a:br>
              <a:rPr kumimoji="1" lang="en-US" altLang="ja-JP" sz="3200" dirty="0"/>
            </a:b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hlinkClick r:id="rId3"/>
              </a:rPr>
              <a:t>https://www.meti.go.jp/policy/mono_info_service/digitalplatform/index.html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b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</a:br>
            <a:endParaRPr kumimoji="1" lang="ja-JP" altLang="en-US" sz="3200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0ABFACBF-CD5B-86EC-8364-708D085D1215}"/>
              </a:ext>
            </a:extLst>
          </p:cNvPr>
          <p:cNvSpPr txBox="1">
            <a:spLocks/>
          </p:cNvSpPr>
          <p:nvPr/>
        </p:nvSpPr>
        <p:spPr>
          <a:xfrm>
            <a:off x="949411" y="3793633"/>
            <a:ext cx="10515600" cy="1696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サプライチェーン強靭化事業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>
                <a:hlinkClick r:id="rId4"/>
              </a:rPr>
              <a:t>https://www.cas.go.jp/jp/houan/220225/siryou1.pdf</a:t>
            </a:r>
            <a:r>
              <a:rPr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883829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33D08-CD29-90E2-6B7B-7C9FDDB05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次期総合物流施策大綱</a:t>
            </a:r>
            <a:br>
              <a:rPr kumimoji="1" lang="zh-TW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E50CAF-1E22-58C4-EFAC-2AC0909D3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5358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zh-TW" alt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次期総合物流施策大綱</a:t>
            </a:r>
            <a:br>
              <a:rPr kumimoji="1" lang="zh-TW" altLang="en-US" sz="2400" dirty="0">
                <a:solidFill>
                  <a:srgbClr val="954F7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kumimoji="1" lang="en-US" altLang="ja-JP" sz="2400" dirty="0">
              <a:solidFill>
                <a:schemeClr val="tx1">
                  <a:lumMod val="50000"/>
                  <a:lumOff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kumimoji="1" lang="en-US" altLang="ja-JP" sz="2400" dirty="0">
                <a:solidFill>
                  <a:srgbClr val="954F7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https://www.mlit.go.jp/seisakutokatsu/freight/butsuryu03100.html</a:t>
            </a:r>
            <a:endParaRPr kumimoji="1" lang="en-US" altLang="ja-JP" sz="2400" dirty="0"/>
          </a:p>
          <a:p>
            <a:endParaRPr lang="en-US" altLang="ja-JP" dirty="0"/>
          </a:p>
          <a:p>
            <a:r>
              <a:rPr kumimoji="1" lang="ja-JP" altLang="en-US" dirty="0"/>
              <a:t>グリーンインフラプラットフォーム</a:t>
            </a:r>
            <a:endParaRPr kumimoji="1" lang="en-US" altLang="ja-JP" dirty="0"/>
          </a:p>
          <a:p>
            <a:r>
              <a:rPr kumimoji="1" lang="en-US" altLang="ja-JP" sz="2400" dirty="0">
                <a:hlinkClick r:id="rId3"/>
              </a:rPr>
              <a:t>https://www.mlit.go.jp/report/press/sogo10_hh_000216.html</a:t>
            </a:r>
            <a:endParaRPr kumimoji="1" lang="en-US" altLang="ja-JP" sz="2400" dirty="0"/>
          </a:p>
          <a:p>
            <a:endParaRPr lang="en-US" altLang="ja-JP" sz="2400" dirty="0"/>
          </a:p>
          <a:p>
            <a:r>
              <a:rPr kumimoji="1" lang="ja-JP" altLang="en-US" sz="2400" dirty="0"/>
              <a:t>全国医療情報プラットフォーム</a:t>
            </a:r>
          </a:p>
          <a:p>
            <a:r>
              <a:rPr kumimoji="1" lang="en-US" altLang="ja-JP" sz="2400" dirty="0">
                <a:hlinkClick r:id="rId4"/>
              </a:rPr>
              <a:t>https://www.mhlw.go.jp/stf/seisakunitsuite/bunya/kenkou_iryou/iryou/johoka/index.html</a:t>
            </a:r>
            <a:r>
              <a:rPr kumimoji="1" lang="ja-JP" altLang="en-US" sz="2400" dirty="0"/>
              <a:t>　</a:t>
            </a:r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69114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907</Words>
  <Application>Microsoft Office PowerPoint</Application>
  <PresentationFormat>ワイド画面</PresentationFormat>
  <Paragraphs>154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Noto Sans CJK JP Bold</vt:lpstr>
      <vt:lpstr>Noto Sans CJK JP Regular</vt:lpstr>
      <vt:lpstr>游ゴシック</vt:lpstr>
      <vt:lpstr>游ゴシック Light</vt:lpstr>
      <vt:lpstr>Arial</vt:lpstr>
      <vt:lpstr>Office テーマ</vt:lpstr>
      <vt:lpstr>スマートシティ官民連携プラットフォームとは</vt:lpstr>
      <vt:lpstr>スマートシティ官民連携プラットフォーム</vt:lpstr>
      <vt:lpstr>会員情報（令和５年２月２６日時点）</vt:lpstr>
      <vt:lpstr>会員募集中　</vt:lpstr>
      <vt:lpstr>スマートシティ　事業の内容</vt:lpstr>
      <vt:lpstr>官民ファンドと「官民連携プラットフォーム」の流行（PPP/PFI)</vt:lpstr>
      <vt:lpstr>政府重点施策と政策提言サブWGの活動の対応表</vt:lpstr>
      <vt:lpstr>デジタルプラットフォーム構築事業  https://www.meti.go.jp/policy/mono_info_service/digitalplatform/index.html　 </vt:lpstr>
      <vt:lpstr>次期総合物流施策大綱 </vt:lpstr>
      <vt:lpstr>防災　テクノロジープラットフォーム</vt:lpstr>
      <vt:lpstr>参考資料</vt:lpstr>
      <vt:lpstr>重要資料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 忠伴</dc:creator>
  <cp:lastModifiedBy>システムイノベーション センター</cp:lastModifiedBy>
  <cp:revision>24</cp:revision>
  <dcterms:created xsi:type="dcterms:W3CDTF">2023-03-04T04:50:21Z</dcterms:created>
  <dcterms:modified xsi:type="dcterms:W3CDTF">2023-03-07T23:44:25Z</dcterms:modified>
</cp:coreProperties>
</file>